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3"/>
  </p:notesMasterIdLst>
  <p:sldIdLst>
    <p:sldId id="256" r:id="rId2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>
        <p:scale>
          <a:sx n="100" d="100"/>
          <a:sy n="100" d="100"/>
        </p:scale>
        <p:origin x="1248" y="-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7740" cy="513428"/>
          </a:xfrm>
          <a:prstGeom prst="rect">
            <a:avLst/>
          </a:prstGeom>
        </p:spPr>
        <p:txBody>
          <a:bodyPr vert="horz" lIns="94636" tIns="47316" rIns="94636" bIns="473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095" y="3"/>
            <a:ext cx="3077740" cy="513428"/>
          </a:xfrm>
          <a:prstGeom prst="rect">
            <a:avLst/>
          </a:prstGeom>
        </p:spPr>
        <p:txBody>
          <a:bodyPr vert="horz" lIns="94636" tIns="47316" rIns="94636" bIns="47316" rtlCol="0"/>
          <a:lstStyle>
            <a:lvl1pPr algn="r">
              <a:defRPr sz="1200"/>
            </a:lvl1pPr>
          </a:lstStyle>
          <a:p>
            <a:fld id="{12056B4E-2CBC-4FB0-869E-95C6762D7319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6" tIns="47316" rIns="94636" bIns="473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49" y="4924644"/>
            <a:ext cx="5681980" cy="4029253"/>
          </a:xfrm>
          <a:prstGeom prst="rect">
            <a:avLst/>
          </a:prstGeom>
        </p:spPr>
        <p:txBody>
          <a:bodyPr vert="horz" lIns="94636" tIns="47316" rIns="94636" bIns="473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19599"/>
            <a:ext cx="3077740" cy="513427"/>
          </a:xfrm>
          <a:prstGeom prst="rect">
            <a:avLst/>
          </a:prstGeom>
        </p:spPr>
        <p:txBody>
          <a:bodyPr vert="horz" lIns="94636" tIns="47316" rIns="94636" bIns="473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095" y="9719599"/>
            <a:ext cx="3077740" cy="513427"/>
          </a:xfrm>
          <a:prstGeom prst="rect">
            <a:avLst/>
          </a:prstGeom>
        </p:spPr>
        <p:txBody>
          <a:bodyPr vert="horz" lIns="94636" tIns="47316" rIns="94636" bIns="47316" rtlCol="0" anchor="b"/>
          <a:lstStyle>
            <a:lvl1pPr algn="r">
              <a:defRPr sz="1200"/>
            </a:lvl1pPr>
          </a:lstStyle>
          <a:p>
            <a:fld id="{942AB514-1D18-47C5-AFE3-47F6BD0898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74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AB514-1D18-47C5-AFE3-47F6BD08984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248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49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33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24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39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74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1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90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6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50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48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97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B1FA1-E46F-4EFE-B4E2-6C13548EDFA4}" type="datetimeFigureOut">
              <a:rPr kumimoji="1" lang="ja-JP" altLang="en-US" smtClean="0"/>
              <a:t>2023/2/8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7E749-8981-4686-8225-7169924AF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39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C3029FD6-7410-41D5-BE36-FCB37CB2DFEA}"/>
              </a:ext>
            </a:extLst>
          </p:cNvPr>
          <p:cNvSpPr/>
          <p:nvPr/>
        </p:nvSpPr>
        <p:spPr>
          <a:xfrm>
            <a:off x="245694" y="2396448"/>
            <a:ext cx="6151765" cy="1452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空き家（空き部屋）が</a:t>
            </a:r>
            <a:r>
              <a:rPr kumimoji="1" lang="ja-JP" altLang="en-US" sz="22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、</a:t>
            </a:r>
            <a:endParaRPr kumimoji="1" lang="en-US" altLang="ja-JP" sz="2200" dirty="0">
              <a:solidFill>
                <a:schemeClr val="tx1"/>
              </a:solidFill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特殊詐欺の被害金、密輸された不正薬物等</a:t>
            </a:r>
            <a:r>
              <a:rPr kumimoji="1" lang="ja-JP" altLang="en-US" sz="24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の</a:t>
            </a:r>
            <a:r>
              <a:rPr kumimoji="1" lang="ja-JP" altLang="en-US" sz="2400" u="dbl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「受け取り場所」</a:t>
            </a:r>
            <a:r>
              <a:rPr kumimoji="1" lang="ja-JP" altLang="en-US" sz="24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に悪用されています！！</a:t>
            </a:r>
            <a:endParaRPr kumimoji="1" lang="en-US" altLang="ja-JP" sz="2400" dirty="0">
              <a:solidFill>
                <a:schemeClr val="tx1"/>
              </a:solidFill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0830" y="9177249"/>
            <a:ext cx="6786006" cy="6954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Arial Narrow" panose="020B0606020202030204" pitchFamily="34" charset="0"/>
                <a:ea typeface="ＭＳ ゴシック" panose="020B0609070205080204" pitchFamily="49" charset="-128"/>
              </a:rPr>
              <a:t>　　警察庁　財務省・ 税 関　国土交通省</a:t>
            </a:r>
            <a:endParaRPr kumimoji="1" lang="en-US" altLang="ja-JP" b="1" dirty="0">
              <a:solidFill>
                <a:schemeClr val="bg1"/>
              </a:solidFill>
              <a:latin typeface="Arial Narrow" panose="020B0606020202030204" pitchFamily="34" charset="0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Arial Narrow" panose="020B0606020202030204" pitchFamily="34" charset="0"/>
                <a:ea typeface="ＭＳ ゴシック" panose="020B0609070205080204" pitchFamily="49" charset="-128"/>
              </a:rPr>
              <a:t>（一社）○○協会</a:t>
            </a:r>
          </a:p>
        </p:txBody>
      </p:sp>
      <p:sp>
        <p:nvSpPr>
          <p:cNvPr id="2" name="角丸四角形 1"/>
          <p:cNvSpPr/>
          <p:nvPr/>
        </p:nvSpPr>
        <p:spPr>
          <a:xfrm>
            <a:off x="66838" y="4671127"/>
            <a:ext cx="6687122" cy="3777401"/>
          </a:xfrm>
          <a:prstGeom prst="roundRect">
            <a:avLst>
              <a:gd name="adj" fmla="val 3432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58775" indent="-176213"/>
            <a:endParaRPr kumimoji="1" lang="en-US" altLang="ja-JP" sz="1300" b="1" dirty="0">
              <a:solidFill>
                <a:schemeClr val="tx1"/>
              </a:solidFill>
              <a:latin typeface="Century" panose="02040604050505020304" pitchFamily="18" charset="0"/>
              <a:ea typeface="ＭＳ 明朝" panose="02020609040205080304" pitchFamily="17" charset="-128"/>
            </a:endParaRPr>
          </a:p>
          <a:p>
            <a:pPr marL="358775" indent="-176213"/>
            <a:endParaRPr kumimoji="1" lang="en-US" altLang="ja-JP" sz="1300" b="1" dirty="0">
              <a:solidFill>
                <a:schemeClr val="tx1"/>
              </a:solidFill>
              <a:latin typeface="Century" panose="02040604050505020304" pitchFamily="18" charset="0"/>
              <a:ea typeface="ＭＳ 明朝" panose="02020609040205080304" pitchFamily="17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245694" y="1265338"/>
            <a:ext cx="6610093" cy="946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3600" u="dbl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｢</a:t>
            </a:r>
            <a:r>
              <a:rPr kumimoji="1" lang="ja-JP" altLang="en-US" sz="3600" u="dbl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空き家（空き部屋）</a:t>
            </a:r>
            <a:r>
              <a:rPr kumimoji="1" lang="en-US" altLang="ja-JP" sz="3600" u="dbl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｣</a:t>
            </a:r>
            <a:r>
              <a:rPr kumimoji="1" lang="ja-JP" altLang="en-US" sz="3200" u="dbl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が</a:t>
            </a:r>
            <a:endParaRPr kumimoji="1" lang="en-US" altLang="ja-JP" sz="3200" u="dbl" dirty="0">
              <a:solidFill>
                <a:srgbClr val="FF0000"/>
              </a:solidFill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r>
              <a:rPr kumimoji="1" lang="ja-JP" altLang="en-US" sz="32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　　　　　　</a:t>
            </a:r>
            <a:r>
              <a:rPr kumimoji="1" lang="ja-JP" altLang="en-US" sz="3600" u="dbl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狙われています</a:t>
            </a:r>
            <a:r>
              <a:rPr kumimoji="1" lang="ja-JP" altLang="en-US" sz="36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 </a:t>
            </a:r>
            <a:r>
              <a:rPr kumimoji="1" lang="en-US" altLang="ja-JP" sz="36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!!</a:t>
            </a:r>
            <a:endParaRPr kumimoji="1" lang="en-US" altLang="ja-JP" sz="3200" dirty="0">
              <a:solidFill>
                <a:srgbClr val="FF0000"/>
              </a:solidFill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93147" y="4705988"/>
            <a:ext cx="6786006" cy="317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</a:rPr>
              <a:t>☞</a:t>
            </a:r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</a:rPr>
              <a:t> 空き家（空き部屋）を利用した犯罪の手口</a:t>
            </a:r>
            <a:r>
              <a:rPr kumimoji="1" lang="en-US" altLang="ja-JP" sz="2000" b="1" dirty="0">
                <a:solidFill>
                  <a:schemeClr val="accent6">
                    <a:lumMod val="50000"/>
                  </a:schemeClr>
                </a:solidFill>
              </a:rPr>
              <a:t>【</a:t>
            </a:r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</a:rPr>
              <a:t>例</a:t>
            </a:r>
            <a:r>
              <a:rPr kumimoji="1" lang="en-US" altLang="ja-JP" sz="2000" b="1" dirty="0">
                <a:solidFill>
                  <a:schemeClr val="accent6">
                    <a:lumMod val="50000"/>
                  </a:schemeClr>
                </a:solidFill>
              </a:rPr>
              <a:t>】</a:t>
            </a:r>
            <a:endParaRPr kumimoji="1" lang="ja-JP" alt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301" y="7296629"/>
            <a:ext cx="1543568" cy="141259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926" y="7626882"/>
            <a:ext cx="393566" cy="363124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/>
        </p:nvPicPr>
        <p:blipFill rotWithShape="1">
          <a:blip r:embed="rId5"/>
          <a:srcRect b="24051"/>
          <a:stretch/>
        </p:blipFill>
        <p:spPr>
          <a:xfrm>
            <a:off x="5962123" y="2473667"/>
            <a:ext cx="1046888" cy="910907"/>
          </a:xfrm>
          <a:prstGeom prst="rect">
            <a:avLst/>
          </a:prstGeom>
        </p:spPr>
      </p:pic>
      <p:sp>
        <p:nvSpPr>
          <p:cNvPr id="59" name="正方形/長方形 58"/>
          <p:cNvSpPr/>
          <p:nvPr/>
        </p:nvSpPr>
        <p:spPr>
          <a:xfrm>
            <a:off x="3461348" y="4207009"/>
            <a:ext cx="1568533" cy="948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0" b="1" dirty="0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47B3091-B76F-4D72-A3C7-C2AD940A88BB}"/>
              </a:ext>
            </a:extLst>
          </p:cNvPr>
          <p:cNvSpPr/>
          <p:nvPr/>
        </p:nvSpPr>
        <p:spPr>
          <a:xfrm>
            <a:off x="30830" y="34635"/>
            <a:ext cx="6784490" cy="1000554"/>
          </a:xfrm>
          <a:prstGeom prst="rect">
            <a:avLst/>
          </a:prstGeom>
          <a:noFill/>
          <a:ln w="57150" cmpd="thickThin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dirty="0">
                <a:solidFill>
                  <a:schemeClr val="tx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不動産業者</a:t>
            </a:r>
            <a:r>
              <a:rPr kumimoji="1" lang="ja-JP" altLang="en-US" sz="4000" b="1" dirty="0">
                <a:solidFill>
                  <a:schemeClr val="tx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の皆様へ</a:t>
            </a:r>
            <a:endParaRPr kumimoji="1" lang="en-US" altLang="ja-JP" sz="4000" b="1" dirty="0">
              <a:solidFill>
                <a:schemeClr val="tx1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～犯罪撲滅のために～</a:t>
            </a:r>
            <a:endParaRPr kumimoji="1" lang="ja-JP" altLang="en-US" sz="2000" dirty="0">
              <a:solidFill>
                <a:schemeClr val="tx1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sp>
        <p:nvSpPr>
          <p:cNvPr id="43" name="スクロール: 横 42">
            <a:extLst>
              <a:ext uri="{FF2B5EF4-FFF2-40B4-BE49-F238E27FC236}">
                <a16:creationId xmlns:a16="http://schemas.microsoft.com/office/drawing/2014/main" id="{0840E795-C23D-4BEF-B252-2E076558ACCC}"/>
              </a:ext>
            </a:extLst>
          </p:cNvPr>
          <p:cNvSpPr/>
          <p:nvPr/>
        </p:nvSpPr>
        <p:spPr>
          <a:xfrm>
            <a:off x="37356" y="1080403"/>
            <a:ext cx="6767804" cy="1529417"/>
          </a:xfrm>
          <a:prstGeom prst="horizontalScroll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0061188-AE6F-4739-8B9C-57AA3EE08F33}"/>
              </a:ext>
            </a:extLst>
          </p:cNvPr>
          <p:cNvSpPr/>
          <p:nvPr/>
        </p:nvSpPr>
        <p:spPr>
          <a:xfrm>
            <a:off x="0" y="8455291"/>
            <a:ext cx="6972300" cy="622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indent="-92075"/>
            <a:r>
              <a:rPr kumimoji="1" lang="ja-JP" altLang="en-US" sz="20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◆空き家（空き部屋）について、何か</a:t>
            </a:r>
            <a:r>
              <a:rPr kumimoji="1" lang="ja-JP" altLang="en-US" sz="20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不審</a:t>
            </a:r>
            <a:r>
              <a:rPr kumimoji="1" lang="ja-JP" altLang="en-US" sz="20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なことがあれば、</a:t>
            </a:r>
            <a:r>
              <a:rPr kumimoji="1" lang="ja-JP" altLang="en-US" sz="24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警察</a:t>
            </a:r>
            <a:r>
              <a:rPr kumimoji="1" lang="ja-JP" altLang="en-US" sz="20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（</a:t>
            </a:r>
            <a:r>
              <a:rPr kumimoji="1" lang="ja-JP" altLang="en-US" sz="2000" b="1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☎＃</a:t>
            </a:r>
            <a:r>
              <a:rPr kumimoji="1" lang="en-US" altLang="ja-JP" sz="2000" b="1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9110</a:t>
            </a:r>
            <a:r>
              <a:rPr kumimoji="1" lang="ja-JP" altLang="en-US" sz="2000" b="1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）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・</a:t>
            </a:r>
            <a:r>
              <a:rPr kumimoji="1" lang="ja-JP" altLang="en-US" sz="24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税関</a:t>
            </a:r>
            <a:r>
              <a:rPr kumimoji="1" lang="ja-JP" altLang="en-US" sz="20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（</a:t>
            </a:r>
            <a:r>
              <a:rPr kumimoji="1" lang="ja-JP" altLang="en-US" sz="2000" b="1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☎</a:t>
            </a:r>
            <a:r>
              <a:rPr kumimoji="1" lang="en-US" altLang="ja-JP" sz="2000" b="1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0120-461-961</a:t>
            </a:r>
            <a:r>
              <a:rPr kumimoji="1" lang="ja-JP" altLang="en-US" sz="2000" b="1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）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へ</a:t>
            </a:r>
            <a:r>
              <a:rPr kumimoji="1" lang="ja-JP" altLang="en-US" sz="2000" dirty="0">
                <a:solidFill>
                  <a:schemeClr val="tx1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！</a:t>
            </a:r>
            <a:endParaRPr kumimoji="1" lang="en-US" altLang="ja-JP" sz="2000" dirty="0">
              <a:solidFill>
                <a:schemeClr val="tx1"/>
              </a:solidFill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CBE07E7-234D-4494-B0F2-AD9898516D72}"/>
              </a:ext>
            </a:extLst>
          </p:cNvPr>
          <p:cNvSpPr/>
          <p:nvPr/>
        </p:nvSpPr>
        <p:spPr>
          <a:xfrm>
            <a:off x="110879" y="3596068"/>
            <a:ext cx="6700938" cy="9818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　合鍵と集合ポストの管理、</a:t>
            </a:r>
            <a:endParaRPr kumimoji="1" lang="en-US" altLang="ja-JP" sz="3200" dirty="0">
              <a:solidFill>
                <a:srgbClr val="FF0000"/>
              </a:solidFill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sz="3200" dirty="0">
                <a:solidFill>
                  <a:srgbClr val="FF0000"/>
                </a:solidFill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暗証番号の定期更新の徹底</a:t>
            </a:r>
            <a:endParaRPr kumimoji="1" lang="ja-JP" altLang="en-US" sz="3200" dirty="0"/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5D2127C9-E5E0-495E-954B-11EA04FC348F}"/>
              </a:ext>
            </a:extLst>
          </p:cNvPr>
          <p:cNvGrpSpPr/>
          <p:nvPr/>
        </p:nvGrpSpPr>
        <p:grpSpPr>
          <a:xfrm>
            <a:off x="176406" y="3588801"/>
            <a:ext cx="922903" cy="801705"/>
            <a:chOff x="7210298" y="2500212"/>
            <a:chExt cx="1038225" cy="809625"/>
          </a:xfrm>
        </p:grpSpPr>
        <p:sp>
          <p:nvSpPr>
            <p:cNvPr id="68" name="爆発: 8 pt 67">
              <a:extLst>
                <a:ext uri="{FF2B5EF4-FFF2-40B4-BE49-F238E27FC236}">
                  <a16:creationId xmlns:a16="http://schemas.microsoft.com/office/drawing/2014/main" id="{B1137D65-916C-419E-954A-F3D660D6C7F3}"/>
                </a:ext>
              </a:extLst>
            </p:cNvPr>
            <p:cNvSpPr/>
            <p:nvPr/>
          </p:nvSpPr>
          <p:spPr>
            <a:xfrm>
              <a:off x="7210298" y="2500212"/>
              <a:ext cx="1038225" cy="809625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9" name="テキスト ボックス 31">
              <a:extLst>
                <a:ext uri="{FF2B5EF4-FFF2-40B4-BE49-F238E27FC236}">
                  <a16:creationId xmlns:a16="http://schemas.microsoft.com/office/drawing/2014/main" id="{642BA00E-2004-47EE-A69D-489940FF14D2}"/>
                </a:ext>
              </a:extLst>
            </p:cNvPr>
            <p:cNvSpPr txBox="1"/>
            <p:nvPr/>
          </p:nvSpPr>
          <p:spPr>
            <a:xfrm>
              <a:off x="7238946" y="2636713"/>
              <a:ext cx="1009577" cy="5143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ja-JP" altLang="en-US" sz="2400" b="1" dirty="0">
                  <a:effectLst/>
                  <a:latin typeface="ＭＳ ゴシック" panose="020B0609070205080204" pitchFamily="49" charset="-128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重要</a:t>
              </a:r>
              <a:endParaRPr lang="ja-JP" b="1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図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1647" y="7849246"/>
            <a:ext cx="455188" cy="195538"/>
          </a:xfrm>
          <a:prstGeom prst="rect">
            <a:avLst/>
          </a:prstGeom>
        </p:spPr>
      </p:pic>
      <p:grpSp>
        <p:nvGrpSpPr>
          <p:cNvPr id="15" name="グループ化 14"/>
          <p:cNvGrpSpPr/>
          <p:nvPr/>
        </p:nvGrpSpPr>
        <p:grpSpPr>
          <a:xfrm rot="517272">
            <a:off x="4444538" y="7663497"/>
            <a:ext cx="552109" cy="686108"/>
            <a:chOff x="566000" y="3538943"/>
            <a:chExt cx="713477" cy="846857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78831">
              <a:off x="566000" y="3538943"/>
              <a:ext cx="713477" cy="846857"/>
            </a:xfrm>
            <a:prstGeom prst="rect">
              <a:avLst/>
            </a:prstGeom>
          </p:spPr>
        </p:pic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6432" y="3832524"/>
              <a:ext cx="448489" cy="415172"/>
            </a:xfrm>
            <a:prstGeom prst="rect">
              <a:avLst/>
            </a:prstGeom>
          </p:spPr>
        </p:pic>
      </p:grpSp>
      <p:sp>
        <p:nvSpPr>
          <p:cNvPr id="30" name="雲形吹き出し 23">
            <a:extLst>
              <a:ext uri="{FF2B5EF4-FFF2-40B4-BE49-F238E27FC236}">
                <a16:creationId xmlns:a16="http://schemas.microsoft.com/office/drawing/2014/main" id="{7073DBD2-2C74-4C70-AB8F-A1A443965EBB}"/>
              </a:ext>
            </a:extLst>
          </p:cNvPr>
          <p:cNvSpPr/>
          <p:nvPr/>
        </p:nvSpPr>
        <p:spPr>
          <a:xfrm rot="502180">
            <a:off x="4876466" y="6684289"/>
            <a:ext cx="1804587" cy="1060486"/>
          </a:xfrm>
          <a:prstGeom prst="cloudCallout">
            <a:avLst>
              <a:gd name="adj1" fmla="val -66458"/>
              <a:gd name="adj2" fmla="val 55408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637ED3F9-9904-41AD-87DB-08BF77B5B644}"/>
              </a:ext>
            </a:extLst>
          </p:cNvPr>
          <p:cNvSpPr/>
          <p:nvPr/>
        </p:nvSpPr>
        <p:spPr>
          <a:xfrm rot="375145">
            <a:off x="5059668" y="6721904"/>
            <a:ext cx="1523598" cy="95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</a:rPr>
              <a:t>空き家（空き部屋）のはずなのに、頻繁に荷物が届く。</a:t>
            </a:r>
            <a:endParaRPr kumimoji="1" lang="en-US" altLang="ja-JP" sz="1100" b="1" dirty="0">
              <a:solidFill>
                <a:schemeClr val="tx1"/>
              </a:solidFill>
            </a:endParaRPr>
          </a:p>
        </p:txBody>
      </p:sp>
      <p:sp>
        <p:nvSpPr>
          <p:cNvPr id="33" name="雲形吹き出し 23">
            <a:extLst>
              <a:ext uri="{FF2B5EF4-FFF2-40B4-BE49-F238E27FC236}">
                <a16:creationId xmlns:a16="http://schemas.microsoft.com/office/drawing/2014/main" id="{1D8A18F3-A40D-4AF3-B3DC-8B5FC45FFF9C}"/>
              </a:ext>
            </a:extLst>
          </p:cNvPr>
          <p:cNvSpPr/>
          <p:nvPr/>
        </p:nvSpPr>
        <p:spPr>
          <a:xfrm rot="337823">
            <a:off x="2521389" y="6668483"/>
            <a:ext cx="2058699" cy="913346"/>
          </a:xfrm>
          <a:prstGeom prst="cloudCallout">
            <a:avLst>
              <a:gd name="adj1" fmla="val -10768"/>
              <a:gd name="adj2" fmla="val 79755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35" name="雲形吹き出し 23">
            <a:extLst>
              <a:ext uri="{FF2B5EF4-FFF2-40B4-BE49-F238E27FC236}">
                <a16:creationId xmlns:a16="http://schemas.microsoft.com/office/drawing/2014/main" id="{EF5B0929-4F01-4E98-999F-AC71113ECD34}"/>
              </a:ext>
            </a:extLst>
          </p:cNvPr>
          <p:cNvSpPr/>
          <p:nvPr/>
        </p:nvSpPr>
        <p:spPr>
          <a:xfrm rot="233553">
            <a:off x="214323" y="6810676"/>
            <a:ext cx="1956789" cy="1183579"/>
          </a:xfrm>
          <a:prstGeom prst="cloudCallout">
            <a:avLst>
              <a:gd name="adj1" fmla="val 82394"/>
              <a:gd name="adj2" fmla="val 36118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8FEB035-2706-4FE1-B112-60E7EFA7D623}"/>
              </a:ext>
            </a:extLst>
          </p:cNvPr>
          <p:cNvSpPr/>
          <p:nvPr/>
        </p:nvSpPr>
        <p:spPr>
          <a:xfrm>
            <a:off x="2716233" y="6639065"/>
            <a:ext cx="1699096" cy="95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</a:rPr>
              <a:t>見慣れない表札（社名など）が貼られているなど違和感のある表示がある。</a:t>
            </a:r>
            <a:endParaRPr kumimoji="1" lang="en-US" altLang="ja-JP" sz="1100" b="1" dirty="0">
              <a:solidFill>
                <a:schemeClr val="tx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94E8A82-6E10-4AFA-B6D3-11C963C364D5}"/>
              </a:ext>
            </a:extLst>
          </p:cNvPr>
          <p:cNvSpPr/>
          <p:nvPr/>
        </p:nvSpPr>
        <p:spPr>
          <a:xfrm>
            <a:off x="343169" y="6880594"/>
            <a:ext cx="1699096" cy="95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</a:rPr>
              <a:t>空き家（空き部屋）の様子を窺う不審者がいる。何者かに侵入された形跡がある。</a:t>
            </a:r>
            <a:endParaRPr kumimoji="1" lang="en-US" altLang="ja-JP" sz="1100" b="1" dirty="0">
              <a:solidFill>
                <a:schemeClr val="tx1"/>
              </a:solidFill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B07B27DE-2946-4FF1-AF48-8885C37A46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499157">
            <a:off x="5897498" y="1036203"/>
            <a:ext cx="1040544" cy="1028005"/>
          </a:xfrm>
          <a:prstGeom prst="rect">
            <a:avLst/>
          </a:prstGeom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7C4BCA8-E2DD-4174-B87D-278906210206}"/>
              </a:ext>
            </a:extLst>
          </p:cNvPr>
          <p:cNvSpPr/>
          <p:nvPr/>
        </p:nvSpPr>
        <p:spPr>
          <a:xfrm>
            <a:off x="5511960" y="8735912"/>
            <a:ext cx="885499" cy="22973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b="1" dirty="0">
                <a:solidFill>
                  <a:srgbClr val="FF0000"/>
                </a:solidFill>
              </a:rPr>
              <a:t>ク　ロ　イ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6428272-E21E-4B79-9AF8-EB77A72DDD33}"/>
              </a:ext>
            </a:extLst>
          </p:cNvPr>
          <p:cNvSpPr/>
          <p:nvPr/>
        </p:nvSpPr>
        <p:spPr>
          <a:xfrm>
            <a:off x="4762713" y="8749069"/>
            <a:ext cx="885499" cy="22973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b="1" dirty="0">
                <a:solidFill>
                  <a:srgbClr val="FF0000"/>
                </a:solidFill>
              </a:rPr>
              <a:t>シ　ロ　イ</a:t>
            </a:r>
          </a:p>
        </p:txBody>
      </p:sp>
      <p:sp>
        <p:nvSpPr>
          <p:cNvPr id="34" name="角丸四角形 1">
            <a:extLst>
              <a:ext uri="{FF2B5EF4-FFF2-40B4-BE49-F238E27FC236}">
                <a16:creationId xmlns:a16="http://schemas.microsoft.com/office/drawing/2014/main" id="{83732196-C1A5-4F14-938D-AC322F8418D8}"/>
              </a:ext>
            </a:extLst>
          </p:cNvPr>
          <p:cNvSpPr/>
          <p:nvPr/>
        </p:nvSpPr>
        <p:spPr>
          <a:xfrm>
            <a:off x="19768" y="4977758"/>
            <a:ext cx="6687122" cy="1452374"/>
          </a:xfrm>
          <a:prstGeom prst="roundRect">
            <a:avLst>
              <a:gd name="adj" fmla="val 3432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58775" indent="-176213"/>
            <a:r>
              <a:rPr kumimoji="1" lang="ja-JP" altLang="en-US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空き家（空き部屋）の郵便受け（集合ポスト）に架空の表札を貼付し、その後、 投函された不在連絡票を抜き取り、宅配業者、郵便局等から現金や不正薬物等が入った荷物を受け取る。</a:t>
            </a:r>
            <a:endParaRPr kumimoji="1" lang="en-US" altLang="ja-JP" sz="13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263525" indent="-80963"/>
            <a:r>
              <a:rPr kumimoji="1" lang="ja-JP" altLang="en-US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  電気、ガス等のメーターボックスに保管された内見用の合鍵を用いて、空き家</a:t>
            </a:r>
            <a:endParaRPr kumimoji="1" lang="en-US" altLang="ja-JP" sz="13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263525" indent="-80963"/>
            <a:r>
              <a:rPr kumimoji="1" lang="ja-JP" altLang="en-US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（空き部屋）に侵入し、住人になりすまして現金や不正薬物等が入った荷物を受</a:t>
            </a:r>
            <a:endParaRPr kumimoji="1" lang="en-US" altLang="ja-JP" sz="13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263525" indent="-80963"/>
            <a:r>
              <a:rPr kumimoji="1" lang="en-US" altLang="ja-JP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</a:t>
            </a:r>
            <a:r>
              <a:rPr kumimoji="1" lang="ja-JP" altLang="en-US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け取る。</a:t>
            </a:r>
            <a:endParaRPr kumimoji="1" lang="en-US" altLang="ja-JP" sz="1300" b="1" strike="sngStrike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7" name="角丸四角形 1">
            <a:extLst>
              <a:ext uri="{FF2B5EF4-FFF2-40B4-BE49-F238E27FC236}">
                <a16:creationId xmlns:a16="http://schemas.microsoft.com/office/drawing/2014/main" id="{94862E75-8562-4543-A9C5-E8A02E051856}"/>
              </a:ext>
            </a:extLst>
          </p:cNvPr>
          <p:cNvSpPr/>
          <p:nvPr/>
        </p:nvSpPr>
        <p:spPr>
          <a:xfrm>
            <a:off x="19768" y="6226885"/>
            <a:ext cx="6563912" cy="483868"/>
          </a:xfrm>
          <a:prstGeom prst="roundRect">
            <a:avLst>
              <a:gd name="adj" fmla="val 3432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58775" indent="-176213"/>
            <a:r>
              <a:rPr kumimoji="1" lang="ja-JP" altLang="en-US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複数の空き家（空き部屋）で、同じ暗証番号を流用していたため、犯罪組織がその暗証番号を把握し、空き家（</a:t>
            </a:r>
            <a:r>
              <a:rPr kumimoji="1" lang="ja-JP" altLang="en-US" sz="1300" b="1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空き部屋）</a:t>
            </a:r>
            <a:r>
              <a:rPr kumimoji="1" lang="ja-JP" altLang="en-US" sz="13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に入り、入居者を装い荷物を受け取る。</a:t>
            </a:r>
            <a:endParaRPr kumimoji="1" lang="en-US" altLang="ja-JP" sz="1300" b="1" strike="sngStrike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4801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chemeClr val="accent5">
              <a:lumMod val="75000"/>
            </a:schemeClr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336</Words>
  <Application>Microsoft Office PowerPoint</Application>
  <PresentationFormat>A4 210 x 297 mm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AR Pゴシック体S</vt:lpstr>
      <vt:lpstr>HGS明朝E</vt:lpstr>
      <vt:lpstr>ＭＳ ゴシック</vt:lpstr>
      <vt:lpstr>ＭＳ 明朝</vt:lpstr>
      <vt:lpstr>游ゴシック</vt:lpstr>
      <vt:lpstr>游ゴシック Light</vt:lpstr>
      <vt:lpstr>Arial</vt:lpstr>
      <vt:lpstr>Arial Narrow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2022-10-07T07:46:53Z</dcterms:created>
  <dcterms:modified xsi:type="dcterms:W3CDTF">2023-02-08T08:28:35Z</dcterms:modified>
</cp:coreProperties>
</file>